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69" r:id="rId2"/>
    <p:sldId id="276" r:id="rId3"/>
    <p:sldId id="278" r:id="rId4"/>
    <p:sldId id="279" r:id="rId5"/>
    <p:sldId id="280" r:id="rId6"/>
    <p:sldId id="282" r:id="rId7"/>
    <p:sldId id="281" r:id="rId8"/>
    <p:sldId id="285" r:id="rId9"/>
    <p:sldId id="284" r:id="rId10"/>
    <p:sldId id="286" r:id="rId11"/>
    <p:sldId id="283" r:id="rId12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B" initials="L" lastIdx="1" clrIdx="0">
    <p:extLst>
      <p:ext uri="{19B8F6BF-5375-455C-9EA6-DF929625EA0E}">
        <p15:presenceInfo xmlns:p15="http://schemas.microsoft.com/office/powerpoint/2012/main" userId="LAB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0099"/>
    <a:srgbClr val="FFFFCC"/>
    <a:srgbClr val="008000"/>
    <a:srgbClr val="996600"/>
    <a:srgbClr val="990000"/>
    <a:srgbClr val="FF5050"/>
    <a:srgbClr val="FFFF00"/>
    <a:srgbClr val="6600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 snapToGrid="0">
      <p:cViewPr varScale="1">
        <p:scale>
          <a:sx n="83" d="100"/>
          <a:sy n="83" d="100"/>
        </p:scale>
        <p:origin x="114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8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1-28T12:16:33.199" idx="1">
    <p:pos x="2722" y="1760"/>
    <p:text>theory 9
x + x'y = x + y</p:text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คลิกเพื่อแก้ไขลักษณะข้อความหลัก</a:t>
            </a:r>
          </a:p>
          <a:p>
            <a:pPr lvl="1"/>
            <a:r>
              <a:rPr lang="th-TH" noProof="0"/>
              <a:t>ระดับสอง</a:t>
            </a:r>
          </a:p>
          <a:p>
            <a:pPr lvl="2"/>
            <a:r>
              <a:rPr lang="th-TH" noProof="0"/>
              <a:t>ระดับสาม</a:t>
            </a:r>
          </a:p>
          <a:p>
            <a:pPr lvl="3"/>
            <a:r>
              <a:rPr lang="th-TH" noProof="0"/>
              <a:t>ระดับสี่</a:t>
            </a:r>
          </a:p>
          <a:p>
            <a:pPr lvl="4"/>
            <a:r>
              <a:rPr lang="th-TH" noProof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book_digitaltechnique1.pdf p.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http://www.neuroproductions.be/logic-lab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5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http://www.neuroproductions.be/logic-lab</a:t>
            </a: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6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http://www.neuroproductions.be/logic-lab</a:t>
            </a: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7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http://www.neuroproductions.be/logic-lab</a:t>
            </a: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7780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http://www.neuroproductions.be/logic-lab</a:t>
            </a: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http://www.neuroproductions.be/logic-lab</a:t>
            </a: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3387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http://www.neuroproductions.be/logic-lab</a:t>
            </a: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H SarabunPSK" pitchFamily="34" charset="-34"/>
                <a:cs typeface="TH SarabunPSK" pitchFamily="34" charset="-34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493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890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24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626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313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23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04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TH SarabunPSK" pitchFamily="34" charset="-34"/>
                <a:cs typeface="TH SarabunPSK" pitchFamily="34" charset="-34"/>
              </a:defRPr>
            </a:lvl1pPr>
            <a:lvl2pPr>
              <a:defRPr sz="2800">
                <a:latin typeface="TH SarabunPSK" pitchFamily="34" charset="-34"/>
                <a:cs typeface="TH SarabunPSK" pitchFamily="34" charset="-34"/>
              </a:defRPr>
            </a:lvl2pPr>
            <a:lvl3pPr>
              <a:defRPr sz="2400">
                <a:latin typeface="TH SarabunPSK" pitchFamily="34" charset="-34"/>
                <a:cs typeface="TH SarabunPSK" pitchFamily="34" charset="-34"/>
              </a:defRPr>
            </a:lvl3pPr>
            <a:lvl4pPr>
              <a:defRPr sz="2000">
                <a:latin typeface="TH SarabunPSK" pitchFamily="34" charset="-34"/>
                <a:cs typeface="TH SarabunPSK" pitchFamily="34" charset="-34"/>
              </a:defRPr>
            </a:lvl4pPr>
            <a:lvl5pPr>
              <a:defRPr sz="2000">
                <a:latin typeface="TH SarabunPSK" pitchFamily="34" charset="-34"/>
                <a:cs typeface="TH SarabunPSK" pitchFamily="34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23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218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145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091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b="1" dirty="0"/>
              <a:t>ทฤษฎีของ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(</a:t>
            </a:r>
            <a:r>
              <a:rPr lang="en-US" sz="4000" b="1" dirty="0"/>
              <a:t>Boolean algebra laws)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5512"/>
            <a:ext cx="8877300" cy="60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572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.1 การพิสูจน์ทฤษฎีบทของ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r>
              <a:rPr lang="th-TH" dirty="0"/>
              <a:t>โดยใช้ตารางค่าความจริง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362075"/>
            <a:ext cx="8686800" cy="1933575"/>
          </a:xfrm>
        </p:spPr>
        <p:txBody>
          <a:bodyPr/>
          <a:lstStyle/>
          <a:p>
            <a:pPr>
              <a:buNone/>
            </a:pPr>
            <a:r>
              <a:rPr lang="th-TH" b="1" dirty="0"/>
              <a:t>พิสูจน์ว่า </a:t>
            </a:r>
            <a:r>
              <a:rPr lang="en-US" b="1" dirty="0"/>
              <a:t>	A + A . B = A</a:t>
            </a:r>
          </a:p>
          <a:p>
            <a:pPr>
              <a:buNone/>
            </a:pPr>
            <a:r>
              <a:rPr lang="en-US" b="1" dirty="0"/>
              <a:t>			A + (A . B) = A</a:t>
            </a:r>
          </a:p>
          <a:p>
            <a:pPr>
              <a:buNone/>
            </a:pPr>
            <a:r>
              <a:rPr lang="en-US" b="1" dirty="0"/>
              <a:t>			</a:t>
            </a:r>
            <a:r>
              <a:rPr lang="en-US" b="1" dirty="0">
                <a:solidFill>
                  <a:srgbClr val="FF0000"/>
                </a:solidFill>
              </a:rPr>
              <a:t>(A + A) . B = A . B </a:t>
            </a:r>
            <a:r>
              <a:rPr lang="th-TH" b="1" dirty="0">
                <a:solidFill>
                  <a:srgbClr val="FF0000"/>
                </a:solidFill>
              </a:rPr>
              <a:t>ในตัวอย่างต่อไป</a:t>
            </a:r>
          </a:p>
          <a:p>
            <a:pPr>
              <a:buNone/>
            </a:pPr>
            <a:endParaRPr lang="th-TH" b="1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942328"/>
              </p:ext>
            </p:extLst>
          </p:nvPr>
        </p:nvGraphicFramePr>
        <p:xfrm>
          <a:off x="749935" y="3666490"/>
          <a:ext cx="758444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6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A.B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 + (A.B)</a:t>
                      </a:r>
                      <a:endParaRPr lang="th-TH" sz="28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343025"/>
          </a:xfrm>
        </p:spPr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 2 การพิสูจน์ทฤษฎีบทของ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r>
              <a:rPr lang="th-TH" dirty="0"/>
              <a:t>โดยใช้ตารางค่าความจริง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604520"/>
          </a:xfrm>
        </p:spPr>
        <p:txBody>
          <a:bodyPr/>
          <a:lstStyle/>
          <a:p>
            <a:pPr>
              <a:buNone/>
            </a:pPr>
            <a:r>
              <a:rPr lang="th-TH" b="1" dirty="0"/>
              <a:t>พิสูจน์ว่า </a:t>
            </a:r>
            <a:r>
              <a:rPr lang="en-US" b="1" dirty="0"/>
              <a:t>(A + A) . B = A . B</a:t>
            </a:r>
            <a:endParaRPr lang="th-TH" b="1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322123"/>
              </p:ext>
            </p:extLst>
          </p:nvPr>
        </p:nvGraphicFramePr>
        <p:xfrm>
          <a:off x="797560" y="3075940"/>
          <a:ext cx="7584441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06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A+A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(A+A).B</a:t>
                      </a:r>
                      <a:endParaRPr lang="th-TH" sz="28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A.B</a:t>
                      </a:r>
                      <a:endParaRPr lang="th-TH" sz="28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 3 การพิสูจน์ทฤษฎีบทของ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r>
              <a:rPr lang="th-TH" dirty="0"/>
              <a:t>โดยใช้ตารางค่าความจริง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604520"/>
          </a:xfrm>
        </p:spPr>
        <p:txBody>
          <a:bodyPr/>
          <a:lstStyle/>
          <a:p>
            <a:pPr>
              <a:buNone/>
            </a:pPr>
            <a:r>
              <a:rPr lang="th-TH" b="1" dirty="0"/>
              <a:t>พิสูจน์ว่า </a:t>
            </a:r>
            <a:r>
              <a:rPr lang="en-US" b="1" dirty="0"/>
              <a:t>A + B = A . B</a:t>
            </a:r>
            <a:endParaRPr lang="th-TH" b="1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322123"/>
              </p:ext>
            </p:extLst>
          </p:nvPr>
        </p:nvGraphicFramePr>
        <p:xfrm>
          <a:off x="797560" y="3075940"/>
          <a:ext cx="7584441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16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A+B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</a:t>
                      </a:r>
                      <a:endParaRPr lang="th-TH" sz="28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</a:t>
                      </a:r>
                      <a:endParaRPr lang="th-TH" sz="28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 . B</a:t>
                      </a:r>
                      <a:endParaRPr lang="th-TH" sz="28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ตัวเชื่อมต่อตรง 5"/>
          <p:cNvCxnSpPr/>
          <p:nvPr/>
        </p:nvCxnSpPr>
        <p:spPr bwMode="auto">
          <a:xfrm flipV="1">
            <a:off x="1149350" y="1726406"/>
            <a:ext cx="698500" cy="7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 flipV="1">
            <a:off x="2211387" y="1712119"/>
            <a:ext cx="179388" cy="7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ตัวเชื่อมต่อตรง 15"/>
          <p:cNvCxnSpPr/>
          <p:nvPr/>
        </p:nvCxnSpPr>
        <p:spPr bwMode="auto">
          <a:xfrm flipV="1">
            <a:off x="2628106" y="1707356"/>
            <a:ext cx="179388" cy="7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ตัวเชื่อมต่อตรง 16"/>
          <p:cNvCxnSpPr/>
          <p:nvPr/>
        </p:nvCxnSpPr>
        <p:spPr bwMode="auto">
          <a:xfrm flipV="1">
            <a:off x="2673350" y="3155156"/>
            <a:ext cx="698500" cy="7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ตัวเชื่อมต่อตรง 17"/>
          <p:cNvCxnSpPr/>
          <p:nvPr/>
        </p:nvCxnSpPr>
        <p:spPr bwMode="auto">
          <a:xfrm>
            <a:off x="4197350" y="3151190"/>
            <a:ext cx="241300" cy="15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>
            <a:off x="5583237" y="3160715"/>
            <a:ext cx="241300" cy="15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ตัวเชื่อมต่อตรง 20"/>
          <p:cNvCxnSpPr/>
          <p:nvPr/>
        </p:nvCxnSpPr>
        <p:spPr bwMode="auto">
          <a:xfrm>
            <a:off x="6826250" y="3165478"/>
            <a:ext cx="241300" cy="15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ตัวเชื่อมต่อตรง 21"/>
          <p:cNvCxnSpPr/>
          <p:nvPr/>
        </p:nvCxnSpPr>
        <p:spPr bwMode="auto">
          <a:xfrm>
            <a:off x="7688263" y="3175003"/>
            <a:ext cx="241300" cy="15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 1 การลดรูป </a:t>
            </a:r>
            <a:r>
              <a:rPr lang="en-US" dirty="0"/>
              <a:t>Switching function </a:t>
            </a:r>
            <a:br>
              <a:rPr lang="en-US" dirty="0"/>
            </a:br>
            <a:r>
              <a:rPr lang="th-TH" dirty="0"/>
              <a:t>โดยใช้ทฤษฎีบทของ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3524250"/>
          </a:xfrm>
        </p:spPr>
        <p:txBody>
          <a:bodyPr/>
          <a:lstStyle/>
          <a:p>
            <a:pPr>
              <a:buNone/>
            </a:pPr>
            <a:r>
              <a:rPr lang="en-US" b="1" dirty="0"/>
              <a:t>Y = f(A,B,C,D) 	= AB + CD + (AB)(C+D)</a:t>
            </a:r>
          </a:p>
          <a:p>
            <a:pPr>
              <a:buNone/>
            </a:pPr>
            <a:r>
              <a:rPr lang="en-US" b="1" dirty="0"/>
              <a:t>			= AB </a:t>
            </a:r>
            <a:r>
              <a:rPr lang="en-US" b="1" dirty="0">
                <a:solidFill>
                  <a:srgbClr val="0070C0"/>
                </a:solidFill>
              </a:rPr>
              <a:t>+ CD </a:t>
            </a:r>
            <a:r>
              <a:rPr lang="en-US" b="1" dirty="0"/>
              <a:t>+ </a:t>
            </a:r>
            <a:r>
              <a:rPr lang="en-US" b="1" dirty="0">
                <a:solidFill>
                  <a:srgbClr val="FF0000"/>
                </a:solidFill>
              </a:rPr>
              <a:t>ABC + ABD</a:t>
            </a:r>
          </a:p>
          <a:p>
            <a:pPr>
              <a:buNone/>
            </a:pPr>
            <a:r>
              <a:rPr lang="en-US" b="1" dirty="0"/>
              <a:t>			= (AB + ABC + ABD) </a:t>
            </a:r>
            <a:r>
              <a:rPr lang="en-US" b="1" dirty="0">
                <a:solidFill>
                  <a:srgbClr val="0070C0"/>
                </a:solidFill>
              </a:rPr>
              <a:t>+ CD </a:t>
            </a:r>
          </a:p>
          <a:p>
            <a:pPr>
              <a:buNone/>
            </a:pPr>
            <a:r>
              <a:rPr lang="en-US" b="1" dirty="0"/>
              <a:t>			= AB(1 + C + D) </a:t>
            </a:r>
            <a:r>
              <a:rPr lang="en-US" b="1" dirty="0">
                <a:solidFill>
                  <a:srgbClr val="0070C0"/>
                </a:solidFill>
              </a:rPr>
              <a:t>+ CD</a:t>
            </a:r>
          </a:p>
          <a:p>
            <a:pPr>
              <a:buNone/>
            </a:pPr>
            <a:r>
              <a:rPr lang="en-US" b="1" dirty="0"/>
              <a:t>			= AB(1) </a:t>
            </a:r>
            <a:r>
              <a:rPr lang="en-US" b="1" dirty="0">
                <a:solidFill>
                  <a:srgbClr val="0070C0"/>
                </a:solidFill>
              </a:rPr>
              <a:t>+ CD</a:t>
            </a:r>
          </a:p>
          <a:p>
            <a:pPr>
              <a:buNone/>
            </a:pPr>
            <a:r>
              <a:rPr lang="en-US" b="1" dirty="0"/>
              <a:t>			= AB </a:t>
            </a:r>
            <a:r>
              <a:rPr lang="en-US" b="1" dirty="0">
                <a:solidFill>
                  <a:srgbClr val="0070C0"/>
                </a:solidFill>
              </a:rPr>
              <a:t>+ CD</a:t>
            </a:r>
          </a:p>
          <a:p>
            <a:pPr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>
              <a:buNone/>
            </a:pPr>
            <a:endParaRPr lang="th-TH" b="1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131089" y="6334780"/>
            <a:ext cx="5012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http://www.neuroproductions.be/logic-lab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3900" y="4314825"/>
            <a:ext cx="41719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 2 การลดรูป </a:t>
            </a:r>
            <a:r>
              <a:rPr lang="en-US" dirty="0"/>
              <a:t>Switching function </a:t>
            </a:r>
            <a:br>
              <a:rPr lang="en-US" dirty="0"/>
            </a:br>
            <a:r>
              <a:rPr lang="th-TH" dirty="0"/>
              <a:t>โดยใช้ทฤษฎีบทของ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3524250"/>
          </a:xfrm>
        </p:spPr>
        <p:txBody>
          <a:bodyPr/>
          <a:lstStyle/>
          <a:p>
            <a:pPr>
              <a:buNone/>
            </a:pPr>
            <a:r>
              <a:rPr lang="en-US" b="1" dirty="0"/>
              <a:t>Y = f(A,B) 	= A . (A + B)</a:t>
            </a:r>
          </a:p>
          <a:p>
            <a:pPr>
              <a:buNone/>
            </a:pPr>
            <a:r>
              <a:rPr lang="en-US" b="1" dirty="0"/>
              <a:t>			= (A . A) + (A . B)</a:t>
            </a:r>
          </a:p>
          <a:p>
            <a:pPr>
              <a:buNone/>
            </a:pPr>
            <a:r>
              <a:rPr lang="en-US" b="1" dirty="0"/>
              <a:t>			= 0 + (A . B)</a:t>
            </a:r>
          </a:p>
          <a:p>
            <a:pPr>
              <a:buNone/>
            </a:pPr>
            <a:r>
              <a:rPr lang="en-US" b="1" dirty="0"/>
              <a:t>			= A . B</a:t>
            </a:r>
          </a:p>
          <a:p>
            <a:pPr>
              <a:buNone/>
            </a:pPr>
            <a:endParaRPr lang="th-TH" b="1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131089" y="6334780"/>
            <a:ext cx="5012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http://www.neuroproductions.be/logic-lab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 bwMode="auto">
          <a:xfrm>
            <a:off x="2193925" y="171450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ตัวเชื่อมต่อตรง 15"/>
          <p:cNvCxnSpPr/>
          <p:nvPr/>
        </p:nvCxnSpPr>
        <p:spPr bwMode="auto">
          <a:xfrm>
            <a:off x="2279650" y="2282825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ตัวเชื่อมต่อตรง 14"/>
          <p:cNvCxnSpPr/>
          <p:nvPr/>
        </p:nvCxnSpPr>
        <p:spPr bwMode="auto">
          <a:xfrm>
            <a:off x="3435985" y="227076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ตัวเชื่อมต่อตรง 16"/>
          <p:cNvCxnSpPr/>
          <p:nvPr/>
        </p:nvCxnSpPr>
        <p:spPr bwMode="auto">
          <a:xfrm>
            <a:off x="2795905" y="285750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ตัวเชื่อมต่อตรง 22"/>
          <p:cNvCxnSpPr/>
          <p:nvPr/>
        </p:nvCxnSpPr>
        <p:spPr bwMode="auto">
          <a:xfrm>
            <a:off x="2171065" y="345186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2263" y="4175760"/>
            <a:ext cx="44100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 3 การลดรูป </a:t>
            </a:r>
            <a:r>
              <a:rPr lang="en-US" dirty="0"/>
              <a:t>Switching function </a:t>
            </a:r>
            <a:br>
              <a:rPr lang="en-US" dirty="0"/>
            </a:br>
            <a:r>
              <a:rPr lang="th-TH" dirty="0"/>
              <a:t>โดยใช้ทฤษฎีบทของ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4448174"/>
          </a:xfrm>
        </p:spPr>
        <p:txBody>
          <a:bodyPr/>
          <a:lstStyle/>
          <a:p>
            <a:pPr>
              <a:buNone/>
            </a:pPr>
            <a:r>
              <a:rPr lang="en-US" b="1" dirty="0"/>
              <a:t>Y = f(A,B,C,D) 	= A(B + C) + BCD</a:t>
            </a:r>
          </a:p>
          <a:p>
            <a:pPr>
              <a:buNone/>
            </a:pPr>
            <a:r>
              <a:rPr lang="en-US" b="1" dirty="0"/>
              <a:t>			= A(B + C) . BCD</a:t>
            </a:r>
          </a:p>
          <a:p>
            <a:pPr>
              <a:buNone/>
            </a:pPr>
            <a:r>
              <a:rPr lang="en-US" b="1" dirty="0"/>
              <a:t>			= (A + (B + C)) . BCD</a:t>
            </a:r>
          </a:p>
          <a:p>
            <a:pPr>
              <a:buNone/>
            </a:pPr>
            <a:r>
              <a:rPr lang="en-US" b="1" dirty="0"/>
              <a:t>			= (A + (B.C)) . BCD</a:t>
            </a:r>
          </a:p>
          <a:p>
            <a:pPr>
              <a:buNone/>
            </a:pPr>
            <a:r>
              <a:rPr lang="en-US" b="1" dirty="0"/>
              <a:t>			= ABCD + BBCCD</a:t>
            </a:r>
          </a:p>
          <a:p>
            <a:pPr>
              <a:buNone/>
            </a:pPr>
            <a:r>
              <a:rPr lang="en-US" b="1" dirty="0"/>
              <a:t>			= ABCD + 0.0.D</a:t>
            </a:r>
          </a:p>
          <a:p>
            <a:pPr>
              <a:buNone/>
            </a:pPr>
            <a:r>
              <a:rPr lang="en-US" b="1" dirty="0"/>
              <a:t>			= ABCD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th-TH" b="1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131089" y="6334780"/>
            <a:ext cx="5012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http://www.neuroproductions.be/logic-lab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" name="ตัวเชื่อมต่อตรง 6"/>
          <p:cNvCxnSpPr/>
          <p:nvPr/>
        </p:nvCxnSpPr>
        <p:spPr bwMode="auto">
          <a:xfrm>
            <a:off x="2181225" y="1638300"/>
            <a:ext cx="1943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ตัวเชื่อมต่อตรง 8"/>
          <p:cNvCxnSpPr/>
          <p:nvPr/>
        </p:nvCxnSpPr>
        <p:spPr bwMode="auto">
          <a:xfrm>
            <a:off x="2193925" y="171450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3597275" y="1711325"/>
            <a:ext cx="4984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ตัวเชื่อมต่อตรง 11"/>
          <p:cNvCxnSpPr/>
          <p:nvPr/>
        </p:nvCxnSpPr>
        <p:spPr bwMode="auto">
          <a:xfrm>
            <a:off x="2203450" y="2193926"/>
            <a:ext cx="1003300" cy="95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ตัวเชื่อมต่อตรง 15"/>
          <p:cNvCxnSpPr/>
          <p:nvPr/>
        </p:nvCxnSpPr>
        <p:spPr bwMode="auto">
          <a:xfrm>
            <a:off x="2203450" y="2282825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ตัวเชื่อมต่อตรง 17"/>
          <p:cNvCxnSpPr/>
          <p:nvPr/>
        </p:nvCxnSpPr>
        <p:spPr bwMode="auto">
          <a:xfrm>
            <a:off x="2940050" y="2828925"/>
            <a:ext cx="6381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ตัวเชื่อมต่อตรง 18"/>
          <p:cNvCxnSpPr/>
          <p:nvPr/>
        </p:nvCxnSpPr>
        <p:spPr bwMode="auto">
          <a:xfrm>
            <a:off x="2892425" y="344170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>
            <a:off x="3146425" y="344170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ตัวเชื่อมต่อตรง 20"/>
          <p:cNvCxnSpPr/>
          <p:nvPr/>
        </p:nvCxnSpPr>
        <p:spPr bwMode="auto">
          <a:xfrm>
            <a:off x="3390900" y="405130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ตัวเชื่อมต่อตรง 21"/>
          <p:cNvCxnSpPr/>
          <p:nvPr/>
        </p:nvCxnSpPr>
        <p:spPr bwMode="auto">
          <a:xfrm>
            <a:off x="3749675" y="4051300"/>
            <a:ext cx="161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 4 การลดรูป </a:t>
            </a:r>
            <a:r>
              <a:rPr lang="en-US" dirty="0"/>
              <a:t>Switching function </a:t>
            </a:r>
            <a:br>
              <a:rPr lang="en-US" dirty="0"/>
            </a:br>
            <a:r>
              <a:rPr lang="th-TH" dirty="0"/>
              <a:t>โดยใช้ทฤษฎีบทของ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381499"/>
          </a:xfrm>
        </p:spPr>
        <p:txBody>
          <a:bodyPr/>
          <a:lstStyle/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Y = f(A,B,C,D) 	= 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(M’.</a:t>
            </a: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N + O</a:t>
            </a: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r>
              <a:rPr lang="en-US" sz="2400" b="1" dirty="0">
                <a:latin typeface="Arial Black" panose="020B0A04020102020204" pitchFamily="34" charset="0"/>
              </a:rPr>
              <a:t>) +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N.O.P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)’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)’ </a:t>
            </a:r>
            <a:endParaRPr lang="en-US" sz="2400" b="1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(M’.</a:t>
            </a: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N + O</a:t>
            </a: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r>
              <a:rPr lang="en-US" sz="2400" b="1" dirty="0">
                <a:latin typeface="Arial Black" panose="020B0A04020102020204" pitchFamily="34" charset="0"/>
              </a:rPr>
              <a:t>)’ .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N.O.P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)</a:t>
            </a:r>
            <a:endParaRPr lang="en-US" sz="2400" b="1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(M’’+</a:t>
            </a: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N + O</a:t>
            </a: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)’</a:t>
            </a:r>
            <a:r>
              <a:rPr lang="en-US" sz="2400" b="1" dirty="0">
                <a:latin typeface="Arial Black" panose="020B0A04020102020204" pitchFamily="34" charset="0"/>
              </a:rPr>
              <a:t>) .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N.O.P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)</a:t>
            </a:r>
            <a:endParaRPr lang="en-US" sz="2400" b="1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(M+</a:t>
            </a: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N’ . O’</a:t>
            </a: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r>
              <a:rPr lang="en-US" sz="2400" b="1" dirty="0">
                <a:latin typeface="Arial Black" panose="020B0A04020102020204" pitchFamily="34" charset="0"/>
              </a:rPr>
              <a:t>) .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en-US" sz="2400" b="1" dirty="0">
                <a:latin typeface="Arial Black" panose="020B0A04020102020204" pitchFamily="34" charset="0"/>
              </a:rPr>
              <a:t>N.O.P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)</a:t>
            </a:r>
            <a:endParaRPr lang="en-US" sz="2400" b="1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(M.N.O.P) + (N’.O’.N.O.P)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(M.N.O.P) + (N’.N.O.O’.P)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(M.N.O.P) + (0.0.P)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M.N.O.P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endParaRPr lang="th-TH" b="1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131089" y="6334780"/>
            <a:ext cx="5012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http://www.neuroproductions.be/logic-lab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01630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 5 การลดรูป </a:t>
            </a:r>
            <a:r>
              <a:rPr lang="en-US" dirty="0"/>
              <a:t>Switching function </a:t>
            </a:r>
            <a:br>
              <a:rPr lang="en-US" dirty="0"/>
            </a:br>
            <a:r>
              <a:rPr lang="th-TH" dirty="0"/>
              <a:t>โดยใช้ทฤษฎีบทของ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210049"/>
          </a:xfrm>
        </p:spPr>
        <p:txBody>
          <a:bodyPr/>
          <a:lstStyle/>
          <a:p>
            <a:pPr>
              <a:buNone/>
            </a:pPr>
            <a:r>
              <a:rPr lang="en-US" b="1" dirty="0"/>
              <a:t>Y = f(A,B) 	= AB + A’B + A’B’ </a:t>
            </a:r>
          </a:p>
          <a:p>
            <a:pPr>
              <a:buNone/>
            </a:pPr>
            <a:r>
              <a:rPr lang="en-US" b="1" dirty="0"/>
              <a:t>			= AB + A’(B + B’) </a:t>
            </a:r>
          </a:p>
          <a:p>
            <a:pPr>
              <a:buNone/>
            </a:pPr>
            <a:r>
              <a:rPr lang="en-US" b="1" dirty="0"/>
              <a:t>			= AB + A’(1)</a:t>
            </a:r>
          </a:p>
          <a:p>
            <a:pPr>
              <a:buNone/>
            </a:pPr>
            <a:r>
              <a:rPr lang="en-US" b="1" dirty="0"/>
              <a:t>			= AB + A’</a:t>
            </a:r>
            <a:endParaRPr lang="th-TH" b="1" dirty="0"/>
          </a:p>
          <a:p>
            <a:pPr>
              <a:buNone/>
            </a:pPr>
            <a:r>
              <a:rPr lang="en-US" b="1" dirty="0"/>
              <a:t>			= (A + A’)(B + A’)</a:t>
            </a:r>
            <a:endParaRPr lang="th-TH" b="1" dirty="0"/>
          </a:p>
          <a:p>
            <a:pPr>
              <a:buNone/>
            </a:pPr>
            <a:r>
              <a:rPr lang="en-US" b="1" dirty="0"/>
              <a:t>			= (1)(B + A’)</a:t>
            </a:r>
          </a:p>
          <a:p>
            <a:pPr>
              <a:buNone/>
            </a:pPr>
            <a:r>
              <a:rPr lang="en-US" b="1" dirty="0"/>
              <a:t>			= B + A’</a:t>
            </a:r>
            <a:endParaRPr lang="th-TH" b="1" dirty="0"/>
          </a:p>
          <a:p>
            <a:pPr>
              <a:buNone/>
            </a:pPr>
            <a:endParaRPr lang="th-TH" b="1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131089" y="6334780"/>
            <a:ext cx="5012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http://www.neuroproductions.be/logic-lab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317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err="1"/>
              <a:t>ต.ย</a:t>
            </a:r>
            <a:r>
              <a:rPr lang="th-TH" dirty="0"/>
              <a:t>. 6 การลดรูป </a:t>
            </a:r>
            <a:r>
              <a:rPr lang="en-US" dirty="0"/>
              <a:t>Switching function </a:t>
            </a:r>
            <a:br>
              <a:rPr lang="en-US" dirty="0"/>
            </a:br>
            <a:r>
              <a:rPr lang="th-TH" dirty="0"/>
              <a:t>โดยใช้ทฤษฎีบทของ</a:t>
            </a:r>
            <a:r>
              <a:rPr lang="th-TH" dirty="0" err="1"/>
              <a:t>พีชคณิตบูลีน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381499"/>
          </a:xfrm>
        </p:spPr>
        <p:txBody>
          <a:bodyPr/>
          <a:lstStyle/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Y = f(A,B,C,D) 	= MN + M’N + M’B’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M.N </a:t>
            </a:r>
            <a:r>
              <a:rPr lang="en-US" sz="2400" b="1" dirty="0">
                <a:latin typeface="Arial Black" panose="020B0A04020102020204" pitchFamily="34" charset="0"/>
              </a:rPr>
              <a:t>+ (M’.(N + B’))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M.N </a:t>
            </a:r>
            <a:r>
              <a:rPr lang="en-US" sz="2400" b="1" dirty="0">
                <a:latin typeface="Arial Black" panose="020B0A04020102020204" pitchFamily="34" charset="0"/>
              </a:rPr>
              <a:t>+ M’).((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M.N</a:t>
            </a:r>
            <a:r>
              <a:rPr lang="en-US" sz="2400" b="1" dirty="0">
                <a:latin typeface="Arial Black" panose="020B0A04020102020204" pitchFamily="34" charset="0"/>
              </a:rPr>
              <a:t>)+(N + B’))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N </a:t>
            </a:r>
            <a:r>
              <a:rPr lang="en-US" sz="2400" b="1" dirty="0">
                <a:latin typeface="Arial Black" panose="020B0A04020102020204" pitchFamily="34" charset="0"/>
              </a:rPr>
              <a:t>+ M’).((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M.N</a:t>
            </a:r>
            <a:r>
              <a:rPr lang="en-US" sz="2400" b="1" dirty="0">
                <a:latin typeface="Arial Black" panose="020B0A04020102020204" pitchFamily="34" charset="0"/>
              </a:rPr>
              <a:t>)+(N + B’))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N </a:t>
            </a:r>
            <a:r>
              <a:rPr lang="en-US" sz="2400" b="1" dirty="0">
                <a:latin typeface="Arial Black" panose="020B0A04020102020204" pitchFamily="34" charset="0"/>
              </a:rPr>
              <a:t>+ M’).((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M.N</a:t>
            </a:r>
            <a:r>
              <a:rPr lang="en-US" sz="2400" b="1" dirty="0">
                <a:latin typeface="Arial Black" panose="020B0A04020102020204" pitchFamily="34" charset="0"/>
              </a:rPr>
              <a:t>)+ N + B’)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(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N </a:t>
            </a:r>
            <a:r>
              <a:rPr lang="en-US" sz="2400" b="1" dirty="0">
                <a:latin typeface="Arial Black" panose="020B0A04020102020204" pitchFamily="34" charset="0"/>
              </a:rPr>
              <a:t>+ M’).(N + B’)</a:t>
            </a:r>
          </a:p>
          <a:p>
            <a:pPr>
              <a:buNone/>
            </a:pPr>
            <a:r>
              <a:rPr lang="en-US" sz="2400" b="1" dirty="0">
                <a:latin typeface="Arial Black" panose="020B0A04020102020204" pitchFamily="34" charset="0"/>
              </a:rPr>
              <a:t>				= 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N </a:t>
            </a:r>
            <a:r>
              <a:rPr lang="en-US" sz="2400" b="1" dirty="0">
                <a:latin typeface="Arial Black" panose="020B0A04020102020204" pitchFamily="34" charset="0"/>
              </a:rPr>
              <a:t>+ (M’ . B’)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endParaRPr lang="th-TH" b="1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131089" y="6334780"/>
            <a:ext cx="5012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http://www.neuroproductions.be/logic-lab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7160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โจทย์ การลดรูป </a:t>
            </a:r>
            <a:r>
              <a:rPr lang="en-US" dirty="0"/>
              <a:t>Switching function </a:t>
            </a:r>
            <a:br>
              <a:rPr lang="en-US" dirty="0"/>
            </a:br>
            <a:r>
              <a:rPr lang="th-TH" dirty="0"/>
              <a:t>โดยใช้ทฤษฎีบทของ</a:t>
            </a:r>
            <a:r>
              <a:rPr lang="th-TH" dirty="0" err="1"/>
              <a:t>พีชคณิตบูลีน</a:t>
            </a:r>
            <a:r>
              <a:rPr lang="th-TH" dirty="0"/>
              <a:t> </a:t>
            </a:r>
            <a:r>
              <a:rPr lang="en-US" dirty="0"/>
              <a:t>[1]p.50</a:t>
            </a:r>
            <a:br>
              <a:rPr lang="th-TH" dirty="0"/>
            </a:br>
            <a:endParaRPr lang="th-TH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131089" y="6334780"/>
            <a:ext cx="5012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http://www.neuroproductions.be/logic-lab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2357" y="1799590"/>
            <a:ext cx="7172325" cy="3409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</TotalTime>
  <Words>409</Words>
  <Application>Microsoft Office PowerPoint</Application>
  <PresentationFormat>นำเสนอทางหน้าจอ (4:3)</PresentationFormat>
  <Paragraphs>154</Paragraphs>
  <Slides>11</Slides>
  <Notes>8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7" baseType="lpstr">
      <vt:lpstr>Angsana New</vt:lpstr>
      <vt:lpstr>Arial Black</vt:lpstr>
      <vt:lpstr>Cordia New</vt:lpstr>
      <vt:lpstr>Courier New</vt:lpstr>
      <vt:lpstr>TH SarabunPSK</vt:lpstr>
      <vt:lpstr>1_Default Design</vt:lpstr>
      <vt:lpstr>ทฤษฎีของพีชคณิตบูลีน (Boolean algebra laws)</vt:lpstr>
      <vt:lpstr>ต.ย.1 การพิสูจน์ทฤษฎีบทของพีชคณิตบูลีน โดยใช้ตารางค่าความจริง</vt:lpstr>
      <vt:lpstr>ต.ย. 2 การพิสูจน์ทฤษฎีบทของพีชคณิตบูลีน โดยใช้ตารางค่าความจริง</vt:lpstr>
      <vt:lpstr>ต.ย. 3 การพิสูจน์ทฤษฎีบทของพีชคณิตบูลีน โดยใช้ตารางค่าความจริง</vt:lpstr>
      <vt:lpstr>ต.ย. 1 การลดรูป Switching function  โดยใช้ทฤษฎีบทของพีชคณิตบูลีน </vt:lpstr>
      <vt:lpstr>ต.ย. 2 การลดรูป Switching function  โดยใช้ทฤษฎีบทของพีชคณิตบูลีน </vt:lpstr>
      <vt:lpstr>ต.ย. 3 การลดรูป Switching function  โดยใช้ทฤษฎีบทของพีชคณิตบูลีน </vt:lpstr>
      <vt:lpstr>ต.ย. 4 การลดรูป Switching function  โดยใช้ทฤษฎีบทของพีชคณิตบูลีน </vt:lpstr>
      <vt:lpstr>ต.ย. 5 การลดรูป Switching function  โดยใช้ทฤษฎีบทของพีชคณิตบูลีน </vt:lpstr>
      <vt:lpstr>ต.ย. 6 การลดรูป Switching function  โดยใช้ทฤษฎีบทของพีชคณิตบูลีน </vt:lpstr>
      <vt:lpstr>โจทย์ การลดรูป Switching function  โดยใช้ทฤษฎีบทของพีชคณิตบูลีน [1]p.50 </vt:lpstr>
    </vt:vector>
  </TitlesOfParts>
  <Company>Yonok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LAB</cp:lastModifiedBy>
  <cp:revision>292</cp:revision>
  <dcterms:created xsi:type="dcterms:W3CDTF">2005-08-30T11:47:40Z</dcterms:created>
  <dcterms:modified xsi:type="dcterms:W3CDTF">2019-01-28T05:26:06Z</dcterms:modified>
</cp:coreProperties>
</file>